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7" r:id="rId3"/>
    <p:sldId id="266" r:id="rId4"/>
    <p:sldId id="258" r:id="rId5"/>
    <p:sldId id="259" r:id="rId6"/>
    <p:sldId id="275" r:id="rId7"/>
    <p:sldId id="276" r:id="rId8"/>
    <p:sldId id="277" r:id="rId9"/>
    <p:sldId id="271" r:id="rId10"/>
    <p:sldId id="272" r:id="rId11"/>
    <p:sldId id="260" r:id="rId12"/>
    <p:sldId id="268" r:id="rId13"/>
    <p:sldId id="267" r:id="rId14"/>
    <p:sldId id="261" r:id="rId15"/>
    <p:sldId id="265" r:id="rId16"/>
    <p:sldId id="26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ter Medium" panose="020B0604020202020204" charset="0"/>
      <p:regular r:id="rId23"/>
      <p:bold r:id="rId24"/>
    </p:embeddedFont>
    <p:embeddedFont>
      <p:font typeface="Lato Light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-94"/>
      <p:regular r:id="rId29"/>
      <p:bold r:id="rId30"/>
      <p:italic r:id="rId31"/>
      <p:boldItalic r:id="rId32"/>
    </p:embeddedFont>
    <p:embeddedFont>
      <p:font typeface="Open Sans Medium" panose="020B0604020202020204" charset="0"/>
      <p:regular r:id="rId33"/>
      <p:bold r:id="rId34"/>
      <p:italic r:id="rId35"/>
      <p:boldItalic r:id="rId36"/>
    </p:embeddedFont>
    <p:embeddedFont>
      <p:font typeface="Poppins" panose="00000500000000000000" pitchFamily="2" charset="-94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Space Grotesk" panose="020B0604020202020204" charset="-94"/>
      <p:regular r:id="rId45"/>
      <p:bold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21179932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211799329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SLIDES_API2117993299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SLIDES_API2117993299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3769bd3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3769bd3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SLIDES_API211799329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SLIDES_API211799329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SLIDES_API211799329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SLIDES_API211799329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9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SLIDES_API2117993299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SLIDES_API2117993299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4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SLIDES_API211799329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SLIDES_API211799329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2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dirty="0"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 dirty="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 dirty="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 dirty="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 dirty="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 dirty="0"/>
            </a:p>
          </p:txBody>
        </p:sp>
      </p:grpSp>
      <p:sp>
        <p:nvSpPr>
          <p:cNvPr id="168" name="Google Shape;168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dirty="0"/>
          </a:p>
        </p:txBody>
      </p:sp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5711758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dirty="0"/>
          </a:p>
        </p:txBody>
      </p:sp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0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dirty="0"/>
          </a:p>
        </p:txBody>
      </p:sp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0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dirty="0"/>
          </a:p>
        </p:txBody>
      </p:sp>
      <p:sp>
        <p:nvSpPr>
          <p:cNvPr id="78" name="Google Shape;78;p18"/>
          <p:cNvSpPr>
            <a:spLocks noGrp="1"/>
          </p:cNvSpPr>
          <p:nvPr>
            <p:ph type="pic" idx="2"/>
          </p:nvPr>
        </p:nvSpPr>
        <p:spPr>
          <a:xfrm>
            <a:off x="5711663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dirty="0"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dirty="0"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sz="2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7" r:id="rId7"/>
    <p:sldLayoutId id="2147483669" r:id="rId8"/>
    <p:sldLayoutId id="2147483670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732150" y="1776067"/>
            <a:ext cx="7679700" cy="856643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 err="1">
                <a:solidFill>
                  <a:srgbClr val="134D57"/>
                </a:solidFill>
              </a:rPr>
              <a:t>Introduction</a:t>
            </a:r>
            <a:r>
              <a:rPr lang="tr" dirty="0">
                <a:solidFill>
                  <a:srgbClr val="134D57"/>
                </a:solidFill>
              </a:rPr>
              <a:t> </a:t>
            </a:r>
            <a:r>
              <a:rPr lang="tr" dirty="0" err="1">
                <a:solidFill>
                  <a:srgbClr val="134D57"/>
                </a:solidFill>
              </a:rPr>
              <a:t>to</a:t>
            </a:r>
            <a:r>
              <a:rPr lang="tr" dirty="0">
                <a:solidFill>
                  <a:srgbClr val="134D57"/>
                </a:solidFill>
              </a:rPr>
              <a:t> </a:t>
            </a:r>
            <a:r>
              <a:rPr lang="tr-TR" dirty="0">
                <a:solidFill>
                  <a:srgbClr val="134D57"/>
                </a:solidFill>
              </a:rPr>
              <a:t>Retro</a:t>
            </a:r>
            <a:r>
              <a:rPr lang="tr" dirty="0">
                <a:solidFill>
                  <a:srgbClr val="134D57"/>
                </a:solidFill>
              </a:rPr>
              <a:t> </a:t>
            </a:r>
            <a:r>
              <a:rPr lang="tr" dirty="0" err="1">
                <a:solidFill>
                  <a:srgbClr val="134D57"/>
                </a:solidFill>
              </a:rPr>
              <a:t>Piano</a:t>
            </a:r>
            <a:r>
              <a:rPr lang="tr" dirty="0">
                <a:solidFill>
                  <a:srgbClr val="134D57"/>
                </a:solidFill>
              </a:rPr>
              <a:t> Game</a:t>
            </a:r>
            <a:endParaRPr dirty="0">
              <a:solidFill>
                <a:srgbClr val="134D57"/>
              </a:solidFill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732150" y="2632710"/>
            <a:ext cx="7679700" cy="726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400" dirty="0">
                <a:solidFill>
                  <a:srgbClr val="134D57"/>
                </a:solidFill>
              </a:rPr>
              <a:t>An </a:t>
            </a:r>
            <a:r>
              <a:rPr lang="tr" sz="1400" dirty="0" err="1">
                <a:solidFill>
                  <a:srgbClr val="134D57"/>
                </a:solidFill>
              </a:rPr>
              <a:t>overview</a:t>
            </a:r>
            <a:r>
              <a:rPr lang="tr" sz="1400" dirty="0">
                <a:solidFill>
                  <a:srgbClr val="134D57"/>
                </a:solidFill>
              </a:rPr>
              <a:t> of </a:t>
            </a:r>
            <a:r>
              <a:rPr lang="tr" sz="1400" dirty="0" err="1">
                <a:solidFill>
                  <a:srgbClr val="134D57"/>
                </a:solidFill>
              </a:rPr>
              <a:t>the</a:t>
            </a:r>
            <a:r>
              <a:rPr lang="tr" sz="1400" dirty="0">
                <a:solidFill>
                  <a:srgbClr val="134D57"/>
                </a:solidFill>
              </a:rPr>
              <a:t> </a:t>
            </a:r>
            <a:r>
              <a:rPr lang="tr" sz="1400" dirty="0" err="1">
                <a:solidFill>
                  <a:srgbClr val="134D57"/>
                </a:solidFill>
              </a:rPr>
              <a:t>innovative</a:t>
            </a:r>
            <a:r>
              <a:rPr lang="tr-TR" sz="1400" dirty="0">
                <a:solidFill>
                  <a:srgbClr val="134D57"/>
                </a:solidFill>
              </a:rPr>
              <a:t> Retro</a:t>
            </a:r>
            <a:r>
              <a:rPr lang="tr" sz="1400" dirty="0">
                <a:solidFill>
                  <a:srgbClr val="134D57"/>
                </a:solidFill>
              </a:rPr>
              <a:t> </a:t>
            </a:r>
            <a:r>
              <a:rPr lang="tr" sz="1400" dirty="0" err="1">
                <a:solidFill>
                  <a:srgbClr val="134D57"/>
                </a:solidFill>
              </a:rPr>
              <a:t>Piano</a:t>
            </a:r>
            <a:r>
              <a:rPr lang="tr" sz="1400" dirty="0">
                <a:solidFill>
                  <a:srgbClr val="134D57"/>
                </a:solidFill>
              </a:rPr>
              <a:t> Game </a:t>
            </a:r>
            <a:r>
              <a:rPr lang="tr" sz="1400" dirty="0" err="1">
                <a:solidFill>
                  <a:srgbClr val="134D57"/>
                </a:solidFill>
              </a:rPr>
              <a:t>project</a:t>
            </a:r>
            <a:r>
              <a:rPr lang="tr" sz="1400" dirty="0">
                <a:solidFill>
                  <a:srgbClr val="134D57"/>
                </a:solidFill>
              </a:rPr>
              <a:t> </a:t>
            </a:r>
            <a:r>
              <a:rPr lang="tr" sz="1400" dirty="0" err="1">
                <a:solidFill>
                  <a:srgbClr val="134D57"/>
                </a:solidFill>
              </a:rPr>
              <a:t>built</a:t>
            </a:r>
            <a:r>
              <a:rPr lang="tr" sz="1400" dirty="0">
                <a:solidFill>
                  <a:srgbClr val="134D57"/>
                </a:solidFill>
              </a:rPr>
              <a:t> on </a:t>
            </a:r>
            <a:r>
              <a:rPr lang="tr" sz="1400" dirty="0" err="1">
                <a:solidFill>
                  <a:srgbClr val="134D57"/>
                </a:solidFill>
              </a:rPr>
              <a:t>Arduino</a:t>
            </a:r>
            <a:endParaRPr sz="1400" dirty="0">
              <a:solidFill>
                <a:srgbClr val="134D57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07A573C-5717-4B65-BCBD-CD693D03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050" y="1926524"/>
            <a:ext cx="685800" cy="11685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A5AA-9FA3-9011-FEAB-E445FF09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58" y="536880"/>
            <a:ext cx="2474976" cy="738633"/>
          </a:xfrm>
        </p:spPr>
        <p:txBody>
          <a:bodyPr/>
          <a:lstStyle/>
          <a:p>
            <a:r>
              <a:rPr lang="en-US" sz="3600" dirty="0"/>
              <a:t>4)Circuit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93AF8-11F8-893C-075A-C407FED0D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598" y="1560204"/>
            <a:ext cx="2974218" cy="3046416"/>
          </a:xfrm>
        </p:spPr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/>
              <a:t>Breadboard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/>
              <a:t>Jumper cables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/>
              <a:t>Power source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/>
              <a:t>Arduino uno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/>
              <a:t>Buttons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/>
              <a:t>Resistors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/>
              <a:t>Transistor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000" dirty="0"/>
              <a:t>Buzzer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pic>
        <p:nvPicPr>
          <p:cNvPr id="5" name="Picture 4" descr="A circuit board with wires connected to it">
            <a:extLst>
              <a:ext uri="{FF2B5EF4-FFF2-40B4-BE49-F238E27FC236}">
                <a16:creationId xmlns:a16="http://schemas.microsoft.com/office/drawing/2014/main" id="{59E27607-0300-F614-8F4D-1FCB158A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54" y="2078456"/>
            <a:ext cx="5297424" cy="21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5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subTitle" idx="1"/>
          </p:nvPr>
        </p:nvSpPr>
        <p:spPr>
          <a:xfrm>
            <a:off x="604055" y="1479075"/>
            <a:ext cx="3807925" cy="27462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>
                    <a:lumMod val="75000"/>
                  </a:schemeClr>
                </a:solidFill>
                <a:effectLst/>
                <a:latin typeface="Space Grotesk" panose="020B0604020202020204" charset="-94"/>
                <a:cs typeface="Space Grotesk" panose="020B0604020202020204" charset="-94"/>
              </a:rPr>
              <a:t>The aim of our project is to create a game that is not only entertaining but also educational. The </a:t>
            </a:r>
            <a:r>
              <a:rPr lang="tr-TR" sz="2000" dirty="0">
                <a:solidFill>
                  <a:schemeClr val="bg2">
                    <a:lumMod val="75000"/>
                  </a:schemeClr>
                </a:solidFill>
                <a:latin typeface="Space Grotesk" panose="020B0604020202020204" charset="-94"/>
                <a:cs typeface="Space Grotesk" panose="020B0604020202020204" charset="-94"/>
              </a:rPr>
              <a:t>Retro </a:t>
            </a:r>
            <a:r>
              <a:rPr lang="en-US" sz="2000" b="0" i="0" dirty="0">
                <a:solidFill>
                  <a:schemeClr val="bg2">
                    <a:lumMod val="75000"/>
                  </a:schemeClr>
                </a:solidFill>
                <a:effectLst/>
                <a:latin typeface="Space Grotesk" panose="020B0604020202020204" charset="-94"/>
                <a:cs typeface="Space Grotesk" panose="020B0604020202020204" charset="-94"/>
              </a:rPr>
              <a:t>Piano Game has several benefits for the users and the society.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2324100" y="466610"/>
            <a:ext cx="489204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134D57"/>
                </a:solidFill>
              </a:rPr>
              <a:t>5)</a:t>
            </a:r>
            <a:r>
              <a:rPr lang="tr" sz="3600">
                <a:solidFill>
                  <a:srgbClr val="134D57"/>
                </a:solidFill>
              </a:rPr>
              <a:t>Aim of the Project</a:t>
            </a:r>
            <a:endParaRPr sz="3600" dirty="0">
              <a:solidFill>
                <a:srgbClr val="134D5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07A3C6-E3FF-28AB-3834-70263DFC314E}"/>
              </a:ext>
            </a:extLst>
          </p:cNvPr>
          <p:cNvSpPr txBox="1"/>
          <p:nvPr/>
        </p:nvSpPr>
        <p:spPr>
          <a:xfrm>
            <a:off x="4869180" y="1479075"/>
            <a:ext cx="3939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Space Grotesk" panose="020B0604020202020204" charset="-94"/>
                <a:cs typeface="Space Grotesk" panose="020B0604020202020204" charset="-94"/>
              </a:rPr>
              <a:t>FUN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Space Grotesk" panose="020B0604020202020204" charset="-94"/>
              <a:cs typeface="Space Grotesk" panose="020B0604020202020204" charset="-94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Space Grotesk" panose="020B0604020202020204" charset="-94"/>
                <a:cs typeface="Space Grotesk" panose="020B0604020202020204" charset="-94"/>
              </a:rPr>
              <a:t>MENTAL DEVELOPMENT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2">
                  <a:lumMod val="75000"/>
                </a:schemeClr>
              </a:solidFill>
              <a:latin typeface="Space Grotesk" panose="020B0604020202020204" charset="-94"/>
              <a:cs typeface="Space Grotesk" panose="020B0604020202020204" charset="-94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Space Grotesk" panose="020B0604020202020204" charset="-94"/>
                <a:cs typeface="Space Grotesk" panose="020B0604020202020204" charset="-94"/>
              </a:rPr>
              <a:t>SOMETHING UNIQ</a:t>
            </a:r>
            <a:r>
              <a:rPr lang="tr-TR" sz="2800" dirty="0">
                <a:solidFill>
                  <a:schemeClr val="bg2">
                    <a:lumMod val="75000"/>
                  </a:schemeClr>
                </a:solidFill>
                <a:latin typeface="Space Grotesk" panose="020B0604020202020204" charset="-94"/>
                <a:cs typeface="Space Grotesk" panose="020B0604020202020204" charset="-94"/>
              </a:rPr>
              <a:t>UE</a:t>
            </a: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Space Grotesk" panose="020B0604020202020204" charset="-94"/>
              <a:cs typeface="Space Grotesk" panose="020B0604020202020204" charset="-9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E64806-0470-736C-178C-433A3CC99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5702" y="2072639"/>
            <a:ext cx="2684185" cy="2217435"/>
          </a:xfrm>
        </p:spPr>
        <p:txBody>
          <a:bodyPr>
            <a:normAutofit/>
          </a:bodyPr>
          <a:lstStyle/>
          <a:p>
            <a:r>
              <a:rPr lang="en-US" dirty="0"/>
              <a:t>Listening to beautiful sounds</a:t>
            </a:r>
          </a:p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3B5F0-7571-756A-AF20-B2AA2339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850" y="470473"/>
            <a:ext cx="5682300" cy="469392"/>
          </a:xfrm>
        </p:spPr>
        <p:txBody>
          <a:bodyPr/>
          <a:lstStyle/>
          <a:p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34D57"/>
                </a:solidFill>
                <a:effectLst/>
                <a:uLnTx/>
                <a:uFillTx/>
                <a:latin typeface="Space Grotesk"/>
                <a:cs typeface="Space Grotesk"/>
                <a:sym typeface="Space Grotesk"/>
              </a:rPr>
              <a:t>Fun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34D57"/>
                </a:solidFill>
                <a:effectLst/>
                <a:uLnTx/>
                <a:uFillTx/>
                <a:latin typeface="Space Grotesk"/>
                <a:cs typeface="Space Grotesk"/>
                <a:sym typeface="Space Grotesk"/>
              </a:rPr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3369ED3-18EC-18EB-7B5C-BFC1E4ABD38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31650" y="853425"/>
            <a:ext cx="2198400" cy="1403089"/>
          </a:xfrm>
        </p:spPr>
        <p:txBody>
          <a:bodyPr>
            <a:normAutofit/>
          </a:bodyPr>
          <a:lstStyle/>
          <a:p>
            <a:pPr algn="l"/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134D57"/>
              </a:solidFill>
              <a:effectLst/>
              <a:uLnTx/>
              <a:uFillTx/>
              <a:latin typeface="Space Grotesk"/>
              <a:cs typeface="Space Grotesk"/>
              <a:sym typeface="Space Grotesk"/>
            </a:endParaRPr>
          </a:p>
          <a:p>
            <a:pPr marL="457200" marR="0" lvl="0" indent="-34290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Font typeface="Open Sans Medium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34D57"/>
                </a:solidFill>
                <a:effectLst/>
                <a:uLnTx/>
                <a:uFillTx/>
                <a:latin typeface="Open Sans Medium"/>
                <a:ea typeface="Open Sans Medium"/>
                <a:cs typeface="Open Sans Medium"/>
                <a:sym typeface="Open Sans Medium"/>
              </a:rPr>
              <a:t>Enjoying free play experience</a:t>
            </a:r>
          </a:p>
          <a:p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134D57"/>
              </a:solidFill>
              <a:effectLst/>
              <a:uLnTx/>
              <a:uFillTx/>
              <a:latin typeface="Space Grotesk"/>
              <a:cs typeface="Space Grotesk"/>
              <a:sym typeface="Space Grotesk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05E200-1088-077A-496A-C2A43B1E7CC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user with different modes</a:t>
            </a:r>
          </a:p>
        </p:txBody>
      </p:sp>
    </p:spTree>
    <p:extLst>
      <p:ext uri="{BB962C8B-B14F-4D97-AF65-F5344CB8AC3E}">
        <p14:creationId xmlns:p14="http://schemas.microsoft.com/office/powerpoint/2010/main" val="322074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BFD865-F5F4-D847-0347-F6699FFF5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Improve memory and attention span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6CD15D-C0BE-7D9C-BE1E-2B019E4C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Development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8B6D69-4F13-4D7F-8DBF-EB55D69B0A2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Helps developing auditory and cognitive abilities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CE9EDAE-6300-CAB6-F944-10BDF834EF4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Enhances musical appreciation and expression   </a:t>
            </a:r>
          </a:p>
        </p:txBody>
      </p:sp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FBDB7632-D160-26C8-8634-563AF742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7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Utilizes Arduino as a platform</a:t>
            </a:r>
            <a:endParaRPr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134D57"/>
                </a:solidFill>
              </a:rPr>
              <a:t>Why is it unique?</a:t>
            </a:r>
            <a:endParaRPr dirty="0">
              <a:solidFill>
                <a:srgbClr val="134D57"/>
              </a:solidFill>
            </a:endParaRPr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2"/>
          </p:nvPr>
        </p:nvSpPr>
        <p:spPr>
          <a:xfrm>
            <a:off x="456700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Combines piano and game features</a:t>
            </a:r>
            <a:endParaRPr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Showcases programming skills, circuit design, and sound engineering</a:t>
            </a:r>
            <a:endParaRPr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2C58EA-B067-4F24-A662-DA7870D3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72" y="293802"/>
            <a:ext cx="6549056" cy="1292631"/>
          </a:xfrm>
        </p:spPr>
        <p:txBody>
          <a:bodyPr/>
          <a:lstStyle/>
          <a:p>
            <a:r>
              <a:rPr lang="en-US" sz="3600" dirty="0"/>
              <a:t>6)W</a:t>
            </a:r>
            <a:r>
              <a:rPr lang="tr-TR" sz="3600" dirty="0"/>
              <a:t>ho supports this project</a:t>
            </a:r>
            <a:r>
              <a:rPr lang="en-US" sz="3600" dirty="0"/>
              <a:t>?</a:t>
            </a:r>
            <a:endParaRPr lang="tr-TR" sz="36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FE51E4F-DBDA-453F-B4A1-3C1776032764}"/>
              </a:ext>
            </a:extLst>
          </p:cNvPr>
          <p:cNvSpPr txBox="1"/>
          <p:nvPr/>
        </p:nvSpPr>
        <p:spPr>
          <a:xfrm>
            <a:off x="2030730" y="2272100"/>
            <a:ext cx="50825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SELİM BARUT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EMRE KAAN ŞAHİN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YUSUF EREN NALBANT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AYŞE FEYZA SERBEST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MERT CANOĞLU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MEHMET BAHA KESKİN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İREM AKŞUN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BATUHAN YANAR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SULTAN AZİZE KURU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nter Medium" panose="020B0604020202020204" charset="0"/>
                <a:ea typeface="Inter Medium" panose="020B0604020202020204" charset="0"/>
                <a:cs typeface="Open Sans Medium" panose="020B0604020202020204" charset="0"/>
              </a:rPr>
              <a:t>YUSUF ALPEREN ÇELİK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2"/>
              </a:solidFill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C9F2F93-90AE-470B-8E67-E5F9DA17B3FA}"/>
              </a:ext>
            </a:extLst>
          </p:cNvPr>
          <p:cNvSpPr txBox="1"/>
          <p:nvPr/>
        </p:nvSpPr>
        <p:spPr>
          <a:xfrm>
            <a:off x="3288388" y="1780639"/>
            <a:ext cx="2768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Inter Medium" panose="020B0604020202020204" charset="0"/>
                <a:ea typeface="Inter Medium" panose="020B0604020202020204" charset="0"/>
              </a:rPr>
              <a:t>♦</a:t>
            </a:r>
            <a:r>
              <a:rPr lang="tr-TR" dirty="0">
                <a:solidFill>
                  <a:schemeClr val="tx1">
                    <a:lumMod val="90000"/>
                    <a:lumOff val="10000"/>
                  </a:schemeClr>
                </a:solidFill>
                <a:latin typeface="Inter Medium" panose="020B0604020202020204" charset="0"/>
                <a:ea typeface="Inter Medium" panose="020B0604020202020204" charset="0"/>
              </a:rPr>
              <a:t> Members of Group 7</a:t>
            </a:r>
            <a:r>
              <a:rPr lang="tr-TR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Inter Medium" panose="020B0604020202020204" charset="0"/>
                <a:ea typeface="Inter Medium" panose="020B0604020202020204" charset="0"/>
              </a:rPr>
              <a:t>♦</a:t>
            </a:r>
          </a:p>
        </p:txBody>
      </p:sp>
    </p:spTree>
    <p:extLst>
      <p:ext uri="{BB962C8B-B14F-4D97-AF65-F5344CB8AC3E}">
        <p14:creationId xmlns:p14="http://schemas.microsoft.com/office/powerpoint/2010/main" val="388347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rgbClr val="134D57"/>
                </a:solidFill>
                <a:latin typeface="Inter Medium" panose="020B0604020202020204" charset="0"/>
                <a:ea typeface="Inter Medium" panose="020B0604020202020204" charset="0"/>
              </a:rPr>
              <a:t>Thank you for your time and attention </a:t>
            </a:r>
            <a:endParaRPr dirty="0">
              <a:solidFill>
                <a:srgbClr val="134D57"/>
              </a:solidFill>
              <a:latin typeface="Inter Medium" panose="020B0604020202020204" charset="0"/>
              <a:ea typeface="Inter Medium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425011" y="1134554"/>
            <a:ext cx="8293978" cy="1007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52400" lvl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D2D0CE"/>
              </a:buClr>
              <a:buSzPts val="1200"/>
            </a:pPr>
            <a:r>
              <a:rPr lang="tr" sz="2000" dirty="0">
                <a:solidFill>
                  <a:schemeClr val="bg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In this presentation, we will introduce you to our innovative project, </a:t>
            </a:r>
            <a:r>
              <a:rPr lang="tr" sz="2000" dirty="0" err="1">
                <a:solidFill>
                  <a:schemeClr val="bg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tr" sz="2000" dirty="0">
                <a:solidFill>
                  <a:schemeClr val="bg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-TR" sz="2000" dirty="0">
                <a:solidFill>
                  <a:schemeClr val="bg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Retro </a:t>
            </a:r>
            <a:r>
              <a:rPr lang="tr" sz="2000" dirty="0" err="1">
                <a:solidFill>
                  <a:schemeClr val="bg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Piano</a:t>
            </a:r>
            <a:r>
              <a:rPr lang="tr" sz="2000" dirty="0">
                <a:solidFill>
                  <a:schemeClr val="bg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Game, built on Arduino.</a:t>
            </a:r>
            <a:endParaRPr sz="4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D2D0CE"/>
              </a:buClr>
              <a:buSzPts val="1200"/>
              <a:buFont typeface="Roboto"/>
              <a:buChar char="●"/>
            </a:pPr>
            <a:r>
              <a:rPr lang="tr" sz="1600" b="1" dirty="0">
                <a:solidFill>
                  <a:schemeClr val="bg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Game</a:t>
            </a:r>
            <a:r>
              <a:rPr lang="tr" sz="1600" dirty="0">
                <a:solidFill>
                  <a:schemeClr val="bg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: This game is a mini version of a piano, with 9 keys that produce different sounds through a buzzer. You can play the piano by pressing the keys, or switch to different modes that offer more challenges and fun.</a:t>
            </a:r>
            <a:endParaRPr sz="1600" dirty="0">
              <a:solidFill>
                <a:schemeClr val="bg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91C3-B15B-ECA4-85F0-D28DF9EE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0" y="378885"/>
            <a:ext cx="2087881" cy="738633"/>
          </a:xfrm>
          <a:solidFill>
            <a:schemeClr val="bg1"/>
          </a:solidFill>
        </p:spPr>
        <p:txBody>
          <a:bodyPr/>
          <a:lstStyle/>
          <a:p>
            <a:r>
              <a:rPr lang="en-US" sz="3600" dirty="0">
                <a:solidFill>
                  <a:srgbClr val="134D57"/>
                </a:solidFill>
              </a:rPr>
              <a:t>Content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1FBFE-D34C-F7F6-4A51-D7D6CBEC8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706" y="1284742"/>
            <a:ext cx="4906650" cy="2997698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146050" indent="0" algn="l">
              <a:buNone/>
            </a:pPr>
            <a:r>
              <a:rPr lang="en-US" sz="2400" dirty="0"/>
              <a:t>1)  What is</a:t>
            </a:r>
            <a:r>
              <a:rPr lang="tr-TR" sz="2400" dirty="0"/>
              <a:t> </a:t>
            </a:r>
            <a:r>
              <a:rPr lang="tr-TR" sz="2400" dirty="0" err="1"/>
              <a:t>retro</a:t>
            </a:r>
            <a:r>
              <a:rPr lang="en-US" sz="2400" dirty="0"/>
              <a:t> piano game?</a:t>
            </a:r>
          </a:p>
          <a:p>
            <a:pPr marL="146050" indent="0" algn="l">
              <a:buNone/>
            </a:pPr>
            <a:r>
              <a:rPr lang="en-US" sz="2400" dirty="0"/>
              <a:t>2)  How does it work?</a:t>
            </a:r>
          </a:p>
          <a:p>
            <a:pPr marL="146050" indent="0" algn="l">
              <a:buNone/>
            </a:pPr>
            <a:r>
              <a:rPr lang="en-US" sz="2400" dirty="0"/>
              <a:t>3)  Code</a:t>
            </a:r>
          </a:p>
          <a:p>
            <a:pPr marL="146050" indent="0" algn="l">
              <a:buNone/>
            </a:pPr>
            <a:r>
              <a:rPr lang="en-US" sz="2400" dirty="0"/>
              <a:t>4)  Circuit</a:t>
            </a:r>
          </a:p>
          <a:p>
            <a:pPr marL="146050" indent="0" algn="l">
              <a:buNone/>
            </a:pPr>
            <a:r>
              <a:rPr lang="en-US" sz="2400" dirty="0"/>
              <a:t>5)  Aim of the project</a:t>
            </a:r>
          </a:p>
          <a:p>
            <a:pPr marL="146050" indent="0" algn="l">
              <a:buNone/>
            </a:pPr>
            <a:r>
              <a:rPr lang="en-US" sz="2400" dirty="0"/>
              <a:t>6)  Who supports this project?</a:t>
            </a:r>
          </a:p>
          <a:p>
            <a:pPr marL="603250" indent="-457200" algn="l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7" name="Graphic 6" descr="Processor outline">
            <a:extLst>
              <a:ext uri="{FF2B5EF4-FFF2-40B4-BE49-F238E27FC236}">
                <a16:creationId xmlns:a16="http://schemas.microsoft.com/office/drawing/2014/main" id="{6DC51B49-4A59-2DF3-F69F-74FD3A4F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950" y="3759698"/>
            <a:ext cx="914400" cy="914400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C7DA4C5F-6391-F28B-BDBF-ED256980B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750" y="4010235"/>
            <a:ext cx="914400" cy="914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E90A44E-4692-4C8B-81AA-4906F3F39E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19" y="1284742"/>
            <a:ext cx="3455531" cy="2594637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BA025F9A-E2CA-4579-ACEB-A263D79CF824}"/>
              </a:ext>
            </a:extLst>
          </p:cNvPr>
          <p:cNvSpPr txBox="1"/>
          <p:nvPr/>
        </p:nvSpPr>
        <p:spPr>
          <a:xfrm>
            <a:off x="5365112" y="3900906"/>
            <a:ext cx="3332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0" i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r>
              <a:rPr lang="tr-TR" sz="1600" b="0" i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Our</a:t>
            </a:r>
            <a:r>
              <a:rPr lang="tr-TR" sz="1600" b="0" i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r-TR" sz="1600" b="0" i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lovely</a:t>
            </a:r>
            <a:r>
              <a:rPr lang="tr-TR" sz="1600" b="0" i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r-TR" sz="1600" b="0" i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retro</a:t>
            </a:r>
            <a:r>
              <a:rPr lang="tr-TR" sz="1600" b="0" i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r-TR" sz="1600" b="0" i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piano</a:t>
            </a:r>
            <a:r>
              <a:rPr lang="tr-TR" sz="1600" b="0" i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  <a:endParaRPr lang="tr-TR" sz="1600" i="1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A mini version of a piano with 9 keys</a:t>
            </a:r>
            <a:endParaRPr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Produces different sounds through a buzzer</a:t>
            </a:r>
            <a:endParaRPr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Can be played by pressing the keys</a:t>
            </a:r>
            <a:endParaRPr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Offers different modes for challenges and fun</a:t>
            </a:r>
            <a:endParaRPr dirty="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134D57"/>
                </a:solidFill>
              </a:rPr>
              <a:t>1)</a:t>
            </a:r>
            <a:r>
              <a:rPr lang="tr" sz="3600" dirty="0">
                <a:solidFill>
                  <a:srgbClr val="134D57"/>
                </a:solidFill>
              </a:rPr>
              <a:t>What is </a:t>
            </a:r>
            <a:r>
              <a:rPr lang="tr-TR" sz="3600" dirty="0">
                <a:solidFill>
                  <a:srgbClr val="134D57"/>
                </a:solidFill>
              </a:rPr>
              <a:t>Retro </a:t>
            </a:r>
            <a:r>
              <a:rPr lang="tr" sz="3600" dirty="0" err="1">
                <a:solidFill>
                  <a:srgbClr val="134D57"/>
                </a:solidFill>
              </a:rPr>
              <a:t>Piano</a:t>
            </a:r>
            <a:r>
              <a:rPr lang="tr" sz="3600" dirty="0">
                <a:solidFill>
                  <a:srgbClr val="134D57"/>
                </a:solidFill>
              </a:rPr>
              <a:t> Game?</a:t>
            </a:r>
            <a:endParaRPr sz="3600" dirty="0">
              <a:solidFill>
                <a:srgbClr val="134D5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0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05" name="Google Shape;205;p32"/>
          <p:cNvSpPr txBox="1">
            <a:spLocks noGrp="1"/>
          </p:cNvSpPr>
          <p:nvPr>
            <p:ph type="subTitle" idx="1"/>
          </p:nvPr>
        </p:nvSpPr>
        <p:spPr>
          <a:xfrm>
            <a:off x="4073010" y="1209510"/>
            <a:ext cx="4176600" cy="3451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</a:pPr>
            <a:r>
              <a:rPr lang="tr" sz="1800" dirty="0">
                <a:solidFill>
                  <a:srgbClr val="134D57"/>
                </a:solidFill>
              </a:rPr>
              <a:t>Three modes available: Free Play, </a:t>
            </a:r>
            <a:r>
              <a:rPr lang="tr-TR" sz="1800" dirty="0" err="1">
                <a:solidFill>
                  <a:srgbClr val="134D57"/>
                </a:solidFill>
              </a:rPr>
              <a:t>Note</a:t>
            </a:r>
            <a:r>
              <a:rPr lang="tr-TR" sz="1800" dirty="0">
                <a:solidFill>
                  <a:srgbClr val="134D57"/>
                </a:solidFill>
              </a:rPr>
              <a:t> </a:t>
            </a:r>
            <a:r>
              <a:rPr lang="tr-TR" sz="1800" dirty="0" err="1">
                <a:solidFill>
                  <a:srgbClr val="134D57"/>
                </a:solidFill>
              </a:rPr>
              <a:t>Guessing</a:t>
            </a:r>
            <a:r>
              <a:rPr lang="tr-TR" sz="1800" dirty="0">
                <a:solidFill>
                  <a:srgbClr val="134D57"/>
                </a:solidFill>
              </a:rPr>
              <a:t> Game </a:t>
            </a:r>
            <a:r>
              <a:rPr lang="tr" sz="1800" dirty="0" err="1">
                <a:solidFill>
                  <a:srgbClr val="134D57"/>
                </a:solidFill>
              </a:rPr>
              <a:t>and</a:t>
            </a:r>
            <a:r>
              <a:rPr lang="tr" sz="1800" dirty="0">
                <a:solidFill>
                  <a:srgbClr val="134D57"/>
                </a:solidFill>
              </a:rPr>
              <a:t> </a:t>
            </a:r>
            <a:r>
              <a:rPr lang="tr-TR" sz="1800" dirty="0">
                <a:solidFill>
                  <a:srgbClr val="134D57"/>
                </a:solidFill>
              </a:rPr>
              <a:t>Music Player.</a:t>
            </a:r>
            <a:endParaRPr lang="en-US" sz="1800" dirty="0">
              <a:solidFill>
                <a:srgbClr val="134D57"/>
              </a:solidFill>
            </a:endParaRPr>
          </a:p>
          <a:p>
            <a:pPr marL="1460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</a:pPr>
            <a:endParaRPr sz="2000" dirty="0">
              <a:solidFill>
                <a:srgbClr val="134D57"/>
              </a:solidFill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Char char="●"/>
            </a:pPr>
            <a:r>
              <a:rPr lang="tr" sz="2000" dirty="0">
                <a:solidFill>
                  <a:srgbClr val="134D57"/>
                </a:solidFill>
              </a:rPr>
              <a:t> F</a:t>
            </a:r>
            <a:r>
              <a:rPr lang="en-US" sz="2000" dirty="0">
                <a:solidFill>
                  <a:srgbClr val="134D57"/>
                </a:solidFill>
              </a:rPr>
              <a:t>REE PLAY</a:t>
            </a:r>
            <a:r>
              <a:rPr lang="tr" sz="2000" dirty="0">
                <a:solidFill>
                  <a:srgbClr val="134D57"/>
                </a:solidFill>
              </a:rPr>
              <a:t>: </a:t>
            </a:r>
            <a:r>
              <a:rPr lang="tr" sz="1600" dirty="0">
                <a:solidFill>
                  <a:srgbClr val="134D57"/>
                </a:solidFill>
              </a:rPr>
              <a:t>Unlimited creativity and musical expression</a:t>
            </a:r>
            <a:endParaRPr lang="en-US" sz="1600" dirty="0">
              <a:solidFill>
                <a:srgbClr val="134D57"/>
              </a:solidFill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Char char="●"/>
            </a:pPr>
            <a:endParaRPr sz="1600" dirty="0">
              <a:solidFill>
                <a:srgbClr val="134D57"/>
              </a:solidFill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Char char="●"/>
            </a:pPr>
            <a:r>
              <a:rPr lang="tr" sz="2000" dirty="0">
                <a:solidFill>
                  <a:srgbClr val="134D57"/>
                </a:solidFill>
              </a:rPr>
              <a:t> </a:t>
            </a:r>
            <a:r>
              <a:rPr lang="en-US" sz="2000" dirty="0">
                <a:solidFill>
                  <a:srgbClr val="134D57"/>
                </a:solidFill>
              </a:rPr>
              <a:t>NOTE GUESSING</a:t>
            </a:r>
            <a:r>
              <a:rPr lang="tr-TR" sz="2000" dirty="0">
                <a:solidFill>
                  <a:srgbClr val="134D57"/>
                </a:solidFill>
              </a:rPr>
              <a:t> GAME</a:t>
            </a:r>
            <a:r>
              <a:rPr lang="tr" sz="2000" dirty="0">
                <a:solidFill>
                  <a:srgbClr val="134D57"/>
                </a:solidFill>
              </a:rPr>
              <a:t>: </a:t>
            </a:r>
            <a:r>
              <a:rPr lang="tr" sz="1600" dirty="0">
                <a:solidFill>
                  <a:srgbClr val="134D57"/>
                </a:solidFill>
              </a:rPr>
              <a:t>Repeat random sound sequences</a:t>
            </a:r>
            <a:endParaRPr lang="en-US" sz="1600" dirty="0">
              <a:solidFill>
                <a:srgbClr val="134D57"/>
              </a:solidFill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Char char="●"/>
            </a:pPr>
            <a:endParaRPr sz="1600" dirty="0">
              <a:solidFill>
                <a:srgbClr val="134D57"/>
              </a:solidFill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ts val="1300"/>
              <a:buChar char="●"/>
            </a:pPr>
            <a:r>
              <a:rPr lang="tr" sz="2000" dirty="0">
                <a:solidFill>
                  <a:srgbClr val="134D57"/>
                </a:solidFill>
              </a:rPr>
              <a:t> </a:t>
            </a:r>
            <a:r>
              <a:rPr lang="en-US" sz="2000" dirty="0">
                <a:solidFill>
                  <a:srgbClr val="134D57"/>
                </a:solidFill>
              </a:rPr>
              <a:t>MUSIC</a:t>
            </a:r>
            <a:r>
              <a:rPr lang="tr-TR" sz="2000" dirty="0">
                <a:solidFill>
                  <a:srgbClr val="134D57"/>
                </a:solidFill>
              </a:rPr>
              <a:t> PLAYER</a:t>
            </a:r>
            <a:r>
              <a:rPr lang="tr" sz="2000" dirty="0">
                <a:solidFill>
                  <a:srgbClr val="134D57"/>
                </a:solidFill>
              </a:rPr>
              <a:t>: </a:t>
            </a:r>
            <a:r>
              <a:rPr lang="tr" sz="1600" dirty="0">
                <a:solidFill>
                  <a:srgbClr val="134D57"/>
                </a:solidFill>
              </a:rPr>
              <a:t>Follow pre-loaded melodies</a:t>
            </a:r>
            <a:endParaRPr sz="1600" dirty="0">
              <a:solidFill>
                <a:srgbClr val="134D57"/>
              </a:solidFill>
            </a:endParaRPr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4073010" y="48261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34D57"/>
                </a:solidFill>
              </a:rPr>
              <a:t>2)</a:t>
            </a:r>
            <a:r>
              <a:rPr lang="tr" sz="3200" dirty="0">
                <a:solidFill>
                  <a:srgbClr val="134D57"/>
                </a:solidFill>
              </a:rPr>
              <a:t>How </a:t>
            </a:r>
            <a:r>
              <a:rPr lang="en-US" sz="3200" dirty="0">
                <a:solidFill>
                  <a:srgbClr val="134D57"/>
                </a:solidFill>
              </a:rPr>
              <a:t>does it </a:t>
            </a:r>
            <a:r>
              <a:rPr lang="tr" sz="3200" dirty="0">
                <a:solidFill>
                  <a:srgbClr val="134D57"/>
                </a:solidFill>
              </a:rPr>
              <a:t>work</a:t>
            </a:r>
            <a:r>
              <a:rPr lang="en-US" sz="3200" dirty="0">
                <a:solidFill>
                  <a:srgbClr val="134D57"/>
                </a:solidFill>
              </a:rPr>
              <a:t>?</a:t>
            </a:r>
            <a:endParaRPr sz="3200" dirty="0">
              <a:solidFill>
                <a:srgbClr val="134D5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796AB3C-EA15-6B1E-C683-E30EB62EB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171" y="1116550"/>
            <a:ext cx="7753500" cy="407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C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260769-E9FE-3AF6-46BD-E4F00634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75" y="307090"/>
            <a:ext cx="7753500" cy="738633"/>
          </a:xfrm>
        </p:spPr>
        <p:txBody>
          <a:bodyPr/>
          <a:lstStyle/>
          <a:p>
            <a:r>
              <a:rPr lang="en-US" sz="3600" dirty="0"/>
              <a:t>3)Code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52A003-D1AD-2749-FA65-D698D7D0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12" y="1266314"/>
            <a:ext cx="4718304" cy="1145209"/>
          </a:xfrm>
          <a:prstGeom prst="rect">
            <a:avLst/>
          </a:prstGeom>
        </p:spPr>
      </p:pic>
      <p:pic>
        <p:nvPicPr>
          <p:cNvPr id="9" name="Picture 8" descr="A black screen with white text">
            <a:extLst>
              <a:ext uri="{FF2B5EF4-FFF2-40B4-BE49-F238E27FC236}">
                <a16:creationId xmlns:a16="http://schemas.microsoft.com/office/drawing/2014/main" id="{71C88AEB-4BB8-D851-3AB7-CE7F4F1E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812" y="252525"/>
            <a:ext cx="4718304" cy="941991"/>
          </a:xfrm>
          <a:prstGeom prst="rect">
            <a:avLst/>
          </a:prstGeom>
        </p:spPr>
      </p:pic>
      <p:pic>
        <p:nvPicPr>
          <p:cNvPr id="11" name="Picture 10" descr="A computer screen with text">
            <a:extLst>
              <a:ext uri="{FF2B5EF4-FFF2-40B4-BE49-F238E27FC236}">
                <a16:creationId xmlns:a16="http://schemas.microsoft.com/office/drawing/2014/main" id="{F200D1C5-8C08-4119-E7CC-A54A2C02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811" y="2483321"/>
            <a:ext cx="4718305" cy="2245842"/>
          </a:xfrm>
          <a:prstGeom prst="rect">
            <a:avLst/>
          </a:prstGeom>
        </p:spPr>
      </p:pic>
      <p:pic>
        <p:nvPicPr>
          <p:cNvPr id="13" name="Picture 12" descr="A screen shot of a computer program">
            <a:extLst>
              <a:ext uri="{FF2B5EF4-FFF2-40B4-BE49-F238E27FC236}">
                <a16:creationId xmlns:a16="http://schemas.microsoft.com/office/drawing/2014/main" id="{48D12060-5348-F07D-41CE-B085D7FA8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3221058"/>
            <a:ext cx="3664744" cy="15081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C8E2B9-EBDA-8644-DFF3-A41E59773B6C}"/>
              </a:ext>
            </a:extLst>
          </p:cNvPr>
          <p:cNvSpPr txBox="1"/>
          <p:nvPr/>
        </p:nvSpPr>
        <p:spPr>
          <a:xfrm>
            <a:off x="383075" y="1657470"/>
            <a:ext cx="257860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34D57"/>
                </a:solidFill>
                <a:effectLst/>
                <a:uLnTx/>
                <a:uFillTx/>
                <a:latin typeface="Inter Medium"/>
                <a:ea typeface="Inter Medium"/>
                <a:sym typeface="Inter Medium"/>
              </a:rPr>
              <a:t>     User interface was written in c code . At this part, users </a:t>
            </a:r>
            <a:r>
              <a:rPr lang="en-US" sz="1300" dirty="0">
                <a:solidFill>
                  <a:srgbClr val="134D57"/>
                </a:solidFill>
                <a:latin typeface="Inter Medium"/>
                <a:ea typeface="Inter Medium"/>
                <a:sym typeface="Inter Medium"/>
              </a:rPr>
              <a:t>make their selections and are informed about the current situation.</a:t>
            </a:r>
          </a:p>
          <a:p>
            <a:endParaRPr lang="en-US" sz="1300" dirty="0">
              <a:solidFill>
                <a:srgbClr val="134D57"/>
              </a:solidFill>
              <a:latin typeface="Inter Medium"/>
              <a:ea typeface="Inter Medium"/>
              <a:sym typeface="Inter Medium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387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82CD4945-F5C4-4E89-BB87-71B2D0E9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3" y="212943"/>
            <a:ext cx="3609097" cy="55396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tr-TR" dirty="0">
                <a:latin typeface="Inter Medium" panose="020B0604020202020204" charset="0"/>
                <a:ea typeface="Inter Medium" panose="020B0604020202020204" charset="0"/>
              </a:rPr>
              <a:t>Arduino code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099998F-5EF1-4351-9469-FCFF1424361B}"/>
              </a:ext>
            </a:extLst>
          </p:cNvPr>
          <p:cNvSpPr txBox="1"/>
          <p:nvPr/>
        </p:nvSpPr>
        <p:spPr>
          <a:xfrm>
            <a:off x="283063" y="854124"/>
            <a:ext cx="2550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4D57"/>
                </a:solidFill>
                <a:latin typeface="Inter Medium"/>
                <a:ea typeface="Inter Medium"/>
                <a:sym typeface="Inter Medium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34D57"/>
                </a:solidFill>
                <a:effectLst/>
                <a:uLnTx/>
                <a:uFillTx/>
                <a:latin typeface="Inter Medium"/>
                <a:ea typeface="Inter Medium"/>
                <a:cs typeface="Arial"/>
                <a:sym typeface="Inter Medium"/>
              </a:rPr>
              <a:t>The whole system was built with Arduino code aside from menu interface.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3FB9E2E-5342-43D3-9A04-9A3B6A38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63" y="1678781"/>
            <a:ext cx="4613669" cy="315039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AD02F05-F8C2-44E8-B50B-7F643648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149" y="1295549"/>
            <a:ext cx="3926251" cy="3533626"/>
          </a:xfrm>
          <a:prstGeom prst="rect">
            <a:avLst/>
          </a:prstGeom>
        </p:spPr>
      </p:pic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818DC6D3-7F28-46F3-ABAB-DBF248C08662}"/>
              </a:ext>
            </a:extLst>
          </p:cNvPr>
          <p:cNvCxnSpPr/>
          <p:nvPr/>
        </p:nvCxnSpPr>
        <p:spPr>
          <a:xfrm>
            <a:off x="283063" y="861268"/>
            <a:ext cx="375315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FCEB5CB-3B95-4CC5-80B5-DA79F1995288}"/>
              </a:ext>
            </a:extLst>
          </p:cNvPr>
          <p:cNvSpPr txBox="1"/>
          <p:nvPr/>
        </p:nvSpPr>
        <p:spPr>
          <a:xfrm>
            <a:off x="4896732" y="242887"/>
            <a:ext cx="3300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Inter Medium" panose="020B0604020202020204" charset="0"/>
                <a:ea typeface="Inter Medium" panose="020B0604020202020204" charset="0"/>
              </a:rPr>
              <a:t>This</a:t>
            </a:r>
            <a:r>
              <a:rPr lang="tr-TR" dirty="0">
                <a:solidFill>
                  <a:schemeClr val="tx1">
                    <a:lumMod val="90000"/>
                    <a:lumOff val="10000"/>
                  </a:schemeClr>
                </a:solidFill>
                <a:latin typeface="Inter Medium" panose="020B0604020202020204" charset="0"/>
                <a:ea typeface="Inter Medium" panose="020B0604020202020204" charset="0"/>
              </a:rPr>
              <a:t> section contains the main loop of the music game and the mechanism for checking if the user has played the correct notes.</a:t>
            </a:r>
          </a:p>
        </p:txBody>
      </p:sp>
    </p:spTree>
    <p:extLst>
      <p:ext uri="{BB962C8B-B14F-4D97-AF65-F5344CB8AC3E}">
        <p14:creationId xmlns:p14="http://schemas.microsoft.com/office/powerpoint/2010/main" val="395838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75D5F75-F421-4DDC-8630-13D2CB538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94" y="854541"/>
            <a:ext cx="4417217" cy="399231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D6DEA91-71DA-40E9-BE35-DFCDDEB6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69" y="202406"/>
            <a:ext cx="3475351" cy="463730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EF5B442-5CE0-4B97-AC0B-5DD3067B0AD8}"/>
              </a:ext>
            </a:extLst>
          </p:cNvPr>
          <p:cNvSpPr txBox="1"/>
          <p:nvPr/>
        </p:nvSpPr>
        <p:spPr>
          <a:xfrm>
            <a:off x="226218" y="110992"/>
            <a:ext cx="4495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Verdana" panose="020B0604030504040204" pitchFamily="34" charset="0"/>
              </a:rPr>
              <a:t>These lines of code are the part that runs the other two modes. </a:t>
            </a:r>
            <a:endParaRPr lang="tr-TR" sz="1600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485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A9ED58C4-BE6D-A5BB-7532-4F955AF688B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6268" b="6268"/>
          <a:stretch>
            <a:fillRect/>
          </a:stretch>
        </p:blipFill>
        <p:spPr>
          <a:xfrm>
            <a:off x="4248150" y="0"/>
            <a:ext cx="4895850" cy="5143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52BAD7-D63A-2292-B3FA-0F69A0FE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4)Circuit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A9DB4F-BD96-727B-D05A-90BD109824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Equipment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F8E07-DBF9-E350-6759-BF596CC5B71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391058282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Özel 1">
      <a:majorFont>
        <a:latin typeface="Inter Medium"/>
        <a:ea typeface=""/>
        <a:cs typeface=""/>
      </a:majorFont>
      <a:minorFont>
        <a:latin typeface="Inter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461</Words>
  <Application>Microsoft Office PowerPoint</Application>
  <PresentationFormat>Ekran Gösterisi (16:9)</PresentationFormat>
  <Paragraphs>78</Paragraphs>
  <Slides>16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9" baseType="lpstr">
      <vt:lpstr>Inter Medium</vt:lpstr>
      <vt:lpstr>Roboto</vt:lpstr>
      <vt:lpstr>Calibri</vt:lpstr>
      <vt:lpstr>Arial</vt:lpstr>
      <vt:lpstr>Wingdings</vt:lpstr>
      <vt:lpstr>Lato Light</vt:lpstr>
      <vt:lpstr>Hanken Grotesk</vt:lpstr>
      <vt:lpstr>Montserrat</vt:lpstr>
      <vt:lpstr>Poppins</vt:lpstr>
      <vt:lpstr>Space Grotesk</vt:lpstr>
      <vt:lpstr>Verdana</vt:lpstr>
      <vt:lpstr>Open Sans Medium</vt:lpstr>
      <vt:lpstr>SlidesAI Regular - v1</vt:lpstr>
      <vt:lpstr>Introduction to Retro Piano Game</vt:lpstr>
      <vt:lpstr>In this presentation, we will introduce you to our innovative project, the Retro Piano Game, built on Arduino.</vt:lpstr>
      <vt:lpstr>Content</vt:lpstr>
      <vt:lpstr>1)What is Retro Piano Game?</vt:lpstr>
      <vt:lpstr>2)How does it work?</vt:lpstr>
      <vt:lpstr>3)Code</vt:lpstr>
      <vt:lpstr>Arduino code</vt:lpstr>
      <vt:lpstr>PowerPoint Sunusu</vt:lpstr>
      <vt:lpstr>4)Circuit</vt:lpstr>
      <vt:lpstr>4)Circuit</vt:lpstr>
      <vt:lpstr>5)Aim of the Project</vt:lpstr>
      <vt:lpstr>Fun </vt:lpstr>
      <vt:lpstr>Mental Development</vt:lpstr>
      <vt:lpstr>Why is it unique?</vt:lpstr>
      <vt:lpstr>6)Who supports this project?</vt:lpstr>
      <vt:lpstr>Thank you for your time and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Mini Piano Game</dc:title>
  <cp:lastModifiedBy>Emre Kaan Şahin</cp:lastModifiedBy>
  <cp:revision>13</cp:revision>
  <dcterms:modified xsi:type="dcterms:W3CDTF">2024-01-28T11:12:45Z</dcterms:modified>
</cp:coreProperties>
</file>